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352" r:id="rId3"/>
    <p:sldId id="354" r:id="rId4"/>
    <p:sldId id="357" r:id="rId5"/>
    <p:sldId id="356" r:id="rId6"/>
    <p:sldId id="358" r:id="rId7"/>
    <p:sldId id="360" r:id="rId8"/>
    <p:sldId id="361" r:id="rId9"/>
    <p:sldId id="3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99"/>
    <a:srgbClr val="9900CC"/>
    <a:srgbClr val="FFFF00"/>
    <a:srgbClr val="33CC33"/>
    <a:srgbClr val="FFCC99"/>
    <a:srgbClr val="FF9900"/>
    <a:srgbClr val="FF0066"/>
    <a:srgbClr val="0066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B8F1-2BBD-420F-9EB5-F7F0E39262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07002-3DD0-4D86-BCA7-C8BFC64D73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DC54F-191F-4141-A8C8-4028F290726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59252-BD2A-4F4C-80E9-4BB55D426B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99243-037F-4296-A862-AFB2CE40CE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84A3-49BE-4992-A237-27A96A5C7AE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223F3-1D74-4058-9221-86C2A1B605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ED76-3E0D-4C0F-927B-1D93104443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D07D8-F141-495F-A526-8833E7948E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D0B8-7FA6-4738-8701-226FDE5C05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C9E65-A128-4459-AA22-7FA9CA0923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27BF82-F279-4D28-9856-6083A8A9F56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ks@farragut.com" TargetMode="External"/><Relationship Id="rId3" Type="http://schemas.openxmlformats.org/officeDocument/2006/relationships/hyperlink" Target="http://www.linkedin.com/in/nkshrivastav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inkedin.com/redirect?url=http://www.youtube.com/watch?v=4IJYveGZLUc&amp;urlhash=lNXa&amp;_t=tracking_dis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95400"/>
            <a:ext cx="86868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b="1" dirty="0" smtClean="0">
              <a:solidFill>
                <a:srgbClr val="FF33CC"/>
              </a:solidFill>
            </a:endParaRPr>
          </a:p>
          <a:p>
            <a:pPr>
              <a:lnSpc>
                <a:spcPct val="80000"/>
              </a:lnSpc>
            </a:pP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4400" b="1" dirty="0" smtClean="0">
                <a:solidFill>
                  <a:srgbClr val="0000FF"/>
                </a:solidFill>
              </a:rPr>
              <a:t>Project Management Humor</a:t>
            </a:r>
            <a:endParaRPr lang="en-US" sz="44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33CC33"/>
                </a:solidFill>
              </a:rPr>
              <a:t>By</a:t>
            </a:r>
            <a:endParaRPr lang="en-US" sz="2000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FF33CC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FF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66FF"/>
                </a:solidFill>
              </a:rPr>
              <a:t>NK Shrivastava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solidFill>
                  <a:srgbClr val="0066FF"/>
                </a:solidFill>
              </a:rPr>
              <a:t>PMP, PMI-RMP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CEO - RefineM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VP – PMI Southwest Missouri Chapter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FF0000"/>
                </a:solidFill>
                <a:hlinkClick r:id="rId2"/>
              </a:rPr>
              <a:t>nks@refinem.com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u="sng" dirty="0" smtClean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www.linkedin.com/in/nkshrivastava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  <a:hlinkClick r:id="rId2"/>
              </a:rPr>
              <a:t>@justrightpm</a:t>
            </a:r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endParaRPr lang="en-US" sz="1600" b="1" dirty="0">
              <a:solidFill>
                <a:srgbClr val="33CC33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8915400" cy="990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CC33"/>
                </a:solidFill>
              </a:rPr>
              <a:t>Let us start with a laugh</a:t>
            </a:r>
            <a:r>
              <a:rPr lang="en-US" sz="3600" dirty="0" smtClean="0">
                <a:solidFill>
                  <a:srgbClr val="33CC33"/>
                </a:solidFill>
              </a:rPr>
              <a:t/>
            </a:r>
            <a:br>
              <a:rPr lang="en-US" sz="3600" dirty="0" smtClean="0">
                <a:solidFill>
                  <a:srgbClr val="33CC33"/>
                </a:solidFill>
              </a:rPr>
            </a:br>
            <a:endParaRPr 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914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</a:rPr>
              <a:t>No Surprises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052" name="Picture 4" descr="C:\Users\nks\Pictures\Troubled Projects\TP-Funn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</a:rPr>
              <a:t>Smooth sailing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8534400" cy="5715000"/>
          </a:xfrm>
        </p:spPr>
        <p:txBody>
          <a:bodyPr/>
          <a:lstStyle/>
          <a:p>
            <a:pPr marL="514350" indent="-514350" algn="l"/>
            <a:endParaRPr lang="en-US" sz="1800" b="1" dirty="0" smtClean="0"/>
          </a:p>
          <a:p>
            <a:pPr marL="514350" indent="-514350" algn="l"/>
            <a:endParaRPr lang="en-US" sz="1800" b="1" dirty="0"/>
          </a:p>
          <a:p>
            <a:pPr algn="l"/>
            <a:endParaRPr lang="en-US" b="1" dirty="0"/>
          </a:p>
        </p:txBody>
      </p:sp>
      <p:pic>
        <p:nvPicPr>
          <p:cNvPr id="3074" name="Picture 2" descr="C:\Users\nks\Pictures\Troubled Projects\TP-Fun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448800" cy="6096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3914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</a:rPr>
              <a:t>Plan before you execute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nks\Pictures\Funny Pictures\Defores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81087"/>
            <a:ext cx="6934200" cy="49387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6019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Deforestation</a:t>
            </a:r>
            <a:endParaRPr lang="en-US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762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00FF"/>
                </a:solidFill>
              </a:rPr>
              <a:t>Project Management Proverbs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763000" cy="5867400"/>
          </a:xfrm>
        </p:spPr>
        <p:txBody>
          <a:bodyPr/>
          <a:lstStyle/>
          <a:p>
            <a:pPr marL="514350" indent="-514350" algn="l"/>
            <a:endParaRPr lang="en-US" sz="1800" b="1" dirty="0" smtClean="0"/>
          </a:p>
          <a:p>
            <a:pPr marL="514350" indent="-514350" algn="l">
              <a:buBlip>
                <a:blip r:embed="rId2"/>
              </a:buBlip>
            </a:pPr>
            <a:r>
              <a:rPr lang="en-US" sz="2800" dirty="0" smtClean="0"/>
              <a:t>Any task, no matter how complex, can be estimated accurately, once it's complete</a:t>
            </a:r>
          </a:p>
          <a:p>
            <a:pPr marL="514350" indent="-514350" algn="l"/>
            <a:endParaRPr lang="en-US" sz="2800" dirty="0" smtClean="0"/>
          </a:p>
          <a:p>
            <a:pPr marL="514350" indent="-514350" algn="l">
              <a:buBlip>
                <a:blip r:embed="rId2"/>
              </a:buBlip>
            </a:pPr>
            <a:r>
              <a:rPr lang="en-US" sz="2800" dirty="0" smtClean="0"/>
              <a:t>The sooner you fall behind the project schedule, the more time you have to make it up</a:t>
            </a:r>
          </a:p>
          <a:p>
            <a:pPr marL="514350" indent="-514350" algn="l"/>
            <a:endParaRPr lang="en-US" sz="2800" dirty="0" smtClean="0"/>
          </a:p>
          <a:p>
            <a:pPr marL="514350" indent="-514350" algn="l">
              <a:buBlip>
                <a:blip r:embed="rId2"/>
              </a:buBlip>
            </a:pPr>
            <a:r>
              <a:rPr lang="en-US" sz="2800" dirty="0" smtClean="0"/>
              <a:t>If you don't attack the project risks, the project risks will attack you</a:t>
            </a:r>
          </a:p>
          <a:p>
            <a:pPr marL="514350" indent="-514350" algn="l"/>
            <a:endParaRPr lang="en-US" sz="2800" dirty="0" smtClean="0"/>
          </a:p>
          <a:p>
            <a:pPr marL="514350" indent="-514350" algn="l">
              <a:buBlip>
                <a:blip r:embed="rId2"/>
              </a:buBlip>
            </a:pPr>
            <a:r>
              <a:rPr lang="en-US" sz="2800" dirty="0" smtClean="0"/>
              <a:t>When all's said and done, a lot more was said then was done</a:t>
            </a:r>
          </a:p>
          <a:p>
            <a:pPr marL="1645920" indent="-514350" algn="l"/>
            <a:endParaRPr lang="en-US" sz="2400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sz="1800" b="1" dirty="0" smtClean="0"/>
          </a:p>
          <a:p>
            <a:pPr marL="514350" indent="-514350" algn="l"/>
            <a:endParaRPr lang="en-US" sz="1800" b="1" dirty="0"/>
          </a:p>
          <a:p>
            <a:pPr algn="l"/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00FF"/>
                </a:solidFill>
              </a:rPr>
              <a:t>The Project Manager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763000" cy="5867400"/>
          </a:xfrm>
        </p:spPr>
        <p:txBody>
          <a:bodyPr/>
          <a:lstStyle/>
          <a:p>
            <a:pPr algn="l"/>
            <a:r>
              <a:rPr lang="en-US" sz="1800" dirty="0" smtClean="0"/>
              <a:t>A tourist walked into a pet shop and was looking at the animals on display. While he was there, another customer walked in and said to the shopkeeper, "I'll have a C monkey please." The shopkeeper nodded, went over to a cage at the side of the shop and took out a monkey. He fitted a collar and leash, handed to the customer, saying, "That'll be $5,000.“</a:t>
            </a:r>
          </a:p>
          <a:p>
            <a:pPr algn="l"/>
            <a:r>
              <a:rPr lang="en-US" sz="1800" dirty="0" smtClean="0"/>
              <a:t>The customer paid and walked out with his monkey. Startled, the tourist went over to the shopkeeper and said, "That was a very expensive monkey. Most of them are only a few hundred pounds. Why did it cost so much? "The shopkeeper answered, "Ah, that monkey can program in C - very fast, tight code, no bugs, well worth the money.“</a:t>
            </a:r>
          </a:p>
          <a:p>
            <a:pPr algn="l"/>
            <a:r>
              <a:rPr lang="en-US" sz="1800" dirty="0" smtClean="0"/>
              <a:t>The tourist looked at a monkey in another cage. "Hey, that one's even more expensive! $10,000! What does it do?“ "Oh, that one's a C++ monkey; it can manage object-oriented programming, Visual C++, even some Java All the really useful stuff," said the shopkeeper.</a:t>
            </a:r>
          </a:p>
          <a:p>
            <a:pPr algn="l"/>
            <a:r>
              <a:rPr lang="en-US" sz="1800" dirty="0" smtClean="0"/>
              <a:t>The tourist looked around for a little longer and saw a third monkey in a cage of its own. The price tag around its neck read $50,000.The tourist gasped to the shopkeeper, "That one costs more than all the others put together! What on earth does it do?“</a:t>
            </a:r>
          </a:p>
          <a:p>
            <a:pPr algn="l"/>
            <a:r>
              <a:rPr lang="en-US" sz="2000" dirty="0" smtClean="0"/>
              <a:t>The shopkeeper replied, "Well, I haven't actually seen it do anything, but it says it's a project manager".</a:t>
            </a:r>
          </a:p>
          <a:p>
            <a:pPr marL="1645920" indent="-514350" algn="l"/>
            <a:endParaRPr lang="en-US" sz="1600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sz="1600" b="1" dirty="0" smtClean="0"/>
          </a:p>
          <a:p>
            <a:pPr marL="514350" indent="-514350" algn="l"/>
            <a:endParaRPr lang="en-US" sz="1600" b="1" dirty="0"/>
          </a:p>
          <a:p>
            <a:pPr algn="l"/>
            <a:endParaRPr lang="en-US" sz="16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unicati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0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762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00FF"/>
                </a:solidFill>
                <a:sym typeface="Wingdings" pitchFamily="2" charset="2"/>
              </a:rPr>
              <a:t>Have some more fun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763000" cy="5867400"/>
          </a:xfrm>
        </p:spPr>
        <p:txBody>
          <a:bodyPr/>
          <a:lstStyle/>
          <a:p>
            <a:pPr marL="514350" indent="-514350" algn="l"/>
            <a:endParaRPr lang="en-US" sz="1800" b="1" dirty="0" smtClean="0"/>
          </a:p>
          <a:p>
            <a:pPr marL="514350" indent="-514350" algn="l"/>
            <a:r>
              <a:rPr lang="en-US" sz="2000" b="1" dirty="0" smtClean="0"/>
              <a:t>Are you agile?</a:t>
            </a:r>
          </a:p>
          <a:p>
            <a:pPr marL="514350" indent="-514350" algn="l"/>
            <a:r>
              <a:rPr lang="en-US" sz="1800" dirty="0">
                <a:hlinkClick r:id="rId2"/>
              </a:rPr>
              <a:t>http://www.youtube.com/watch?v=4IJYveGZLUc</a:t>
            </a:r>
            <a:endParaRPr lang="en-US" sz="1800" b="1" dirty="0" smtClean="0"/>
          </a:p>
          <a:p>
            <a:pPr marL="1645920" indent="-514350" algn="l"/>
            <a:endParaRPr lang="en-US" sz="2400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sz="1800" b="1" dirty="0" smtClean="0"/>
          </a:p>
          <a:p>
            <a:pPr marL="514350" indent="-514350" algn="l"/>
            <a:endParaRPr lang="en-US" sz="1800" b="1" dirty="0"/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9195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762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00FF"/>
                </a:solidFill>
                <a:sym typeface="Wingdings" pitchFamily="2" charset="2"/>
              </a:rPr>
              <a:t>Managing Risks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763000" cy="5867400"/>
          </a:xfrm>
        </p:spPr>
        <p:txBody>
          <a:bodyPr/>
          <a:lstStyle/>
          <a:p>
            <a:pPr marL="514350" indent="-514350" algn="l"/>
            <a:endParaRPr lang="en-US" sz="1800" b="1" dirty="0" smtClean="0"/>
          </a:p>
          <a:p>
            <a:pPr marL="1645920" indent="-514350" algn="l"/>
            <a:endParaRPr lang="en-US" sz="2400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sz="1800" b="1" dirty="0" smtClean="0"/>
          </a:p>
          <a:p>
            <a:pPr marL="514350" indent="-514350" algn="l"/>
            <a:endParaRPr lang="en-US" sz="1800" b="1" dirty="0"/>
          </a:p>
          <a:p>
            <a:pPr algn="l"/>
            <a:endParaRPr lang="en-US" b="1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315200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043760" y="43505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370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</TotalTime>
  <Words>452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Let us start with a laugh </vt:lpstr>
      <vt:lpstr>No Surprises </vt:lpstr>
      <vt:lpstr>Smooth sailing </vt:lpstr>
      <vt:lpstr>Plan before you execute </vt:lpstr>
      <vt:lpstr>Project Management Proverbs </vt:lpstr>
      <vt:lpstr>The Project Manager </vt:lpstr>
      <vt:lpstr>PowerPoint Presentation</vt:lpstr>
      <vt:lpstr>Have some more fun </vt:lpstr>
      <vt:lpstr>Managing Risks </vt:lpstr>
    </vt:vector>
  </TitlesOfParts>
  <Company>Intelligent Information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Risk Management</dc:title>
  <dc:creator>nks</dc:creator>
  <cp:lastModifiedBy>NK Shrivastava@ANPAC</cp:lastModifiedBy>
  <cp:revision>153</cp:revision>
  <dcterms:created xsi:type="dcterms:W3CDTF">2010-06-11T00:49:30Z</dcterms:created>
  <dcterms:modified xsi:type="dcterms:W3CDTF">2012-06-25T04:10:57Z</dcterms:modified>
</cp:coreProperties>
</file>